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9" r:id="rId17"/>
    <p:sldId id="280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534638D-BC2F-4EF7-B012-227B3C4BDBFE}" type="datetimeFigureOut">
              <a:rPr lang="es-ES" smtClean="0"/>
              <a:t>09/06/2014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8C6E28B-5710-4874-AC75-972293A942BB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Chivito Criollo del Norte Neuquino</a:t>
            </a:r>
            <a:endParaRPr lang="es-ES" dirty="0"/>
          </a:p>
        </p:txBody>
      </p:sp>
      <p:pic>
        <p:nvPicPr>
          <p:cNvPr id="1026" name="Imagen 1"/>
          <p:cNvPicPr>
            <a:picLocks noChangeAspect="1" noChangeArrowheads="1"/>
          </p:cNvPicPr>
          <p:nvPr/>
        </p:nvPicPr>
        <p:blipFill>
          <a:blip r:embed="rId2" cstate="print"/>
          <a:srcRect l="33315" t="47249" r="52849" b="22235"/>
          <a:stretch>
            <a:fillRect/>
          </a:stretch>
        </p:blipFill>
        <p:spPr bwMode="auto">
          <a:xfrm>
            <a:off x="3203848" y="4221088"/>
            <a:ext cx="212981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 poco de historia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Las primeras cabras fueron traídas a la zona con la llegada de los primeros misioneros jesuitas desde el pacífico en el siglo </a:t>
            </a:r>
            <a:r>
              <a:rPr lang="es-ES" sz="2400" dirty="0" smtClean="0"/>
              <a:t>XVII, </a:t>
            </a:r>
            <a:r>
              <a:rPr lang="es-ES" sz="2400" dirty="0" smtClean="0"/>
              <a:t>Dichos animales eran criados por comunidades pehuenches quienes practicaban la trashumancia y trueque con comunidades pertenecientes al territorio </a:t>
            </a:r>
            <a:r>
              <a:rPr lang="es-ES" sz="2400" dirty="0" smtClean="0"/>
              <a:t>chileno.</a:t>
            </a:r>
          </a:p>
          <a:p>
            <a:r>
              <a:rPr lang="es-ES" sz="2400" dirty="0" smtClean="0"/>
              <a:t>Luego de la “Conquista del Desierto” las introducciones de animales realizadas en el país. Entre las razas que se introdujeron </a:t>
            </a:r>
            <a:r>
              <a:rPr lang="es-ES" sz="2400" dirty="0" err="1" smtClean="0"/>
              <a:t>Toggenburg</a:t>
            </a:r>
            <a:r>
              <a:rPr lang="es-ES" sz="2400" dirty="0" smtClean="0"/>
              <a:t> proveniente de EEUU y la </a:t>
            </a:r>
            <a:r>
              <a:rPr lang="es-ES" sz="2400" dirty="0" err="1" smtClean="0"/>
              <a:t>Saanen</a:t>
            </a:r>
            <a:r>
              <a:rPr lang="es-ES" sz="2400" dirty="0" smtClean="0"/>
              <a:t> de Suiza, ambas de aptitud lechera y originarias de los Alpes.</a:t>
            </a:r>
          </a:p>
          <a:p>
            <a:endParaRPr lang="es-ES" sz="2400" dirty="0" smtClean="0"/>
          </a:p>
          <a:p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/>
          <a:lstStyle/>
          <a:p>
            <a:pPr>
              <a:buNone/>
            </a:pPr>
            <a:endParaRPr lang="es-ES" dirty="0" smtClean="0"/>
          </a:p>
          <a:p>
            <a:r>
              <a:rPr lang="es-ES" dirty="0" smtClean="0"/>
              <a:t>En 1920 se introducen machos puros de raza </a:t>
            </a:r>
            <a:r>
              <a:rPr lang="es-ES" dirty="0" smtClean="0"/>
              <a:t>Angora y </a:t>
            </a:r>
            <a:r>
              <a:rPr lang="es-ES" dirty="0" err="1" smtClean="0"/>
              <a:t>cashemere</a:t>
            </a:r>
            <a:r>
              <a:rPr lang="es-ES" dirty="0" smtClean="0"/>
              <a:t> </a:t>
            </a:r>
            <a:r>
              <a:rPr lang="es-ES" dirty="0" smtClean="0"/>
              <a:t>a la Patagonia y en 1962 se introducen ejemplares de raza Angora provenientes de </a:t>
            </a:r>
            <a:r>
              <a:rPr lang="es-ES" dirty="0" smtClean="0"/>
              <a:t>Texas </a:t>
            </a:r>
            <a:r>
              <a:rPr lang="es-ES" dirty="0" smtClean="0"/>
              <a:t>(EEUU</a:t>
            </a:r>
            <a:r>
              <a:rPr lang="es-ES" dirty="0" smtClean="0"/>
              <a:t>). </a:t>
            </a:r>
          </a:p>
          <a:p>
            <a:r>
              <a:rPr lang="es-ES" dirty="0" smtClean="0"/>
              <a:t>El tipo de animal que se criaba en el Norte Neuquino hacia fines de la década del 70 ubican los Criollos neuquinos en los departamentos de Minas, </a:t>
            </a:r>
            <a:r>
              <a:rPr lang="es-ES" dirty="0" err="1" smtClean="0"/>
              <a:t>Chos</a:t>
            </a:r>
            <a:r>
              <a:rPr lang="es-ES" dirty="0" smtClean="0"/>
              <a:t> </a:t>
            </a:r>
            <a:r>
              <a:rPr lang="es-ES" dirty="0" err="1" smtClean="0"/>
              <a:t>Malal</a:t>
            </a:r>
            <a:r>
              <a:rPr lang="es-ES" dirty="0" smtClean="0"/>
              <a:t> y Pehuenches, siendo el primero, junto con Ñorquín los más densamente poblados por </a:t>
            </a:r>
            <a:r>
              <a:rPr lang="es-ES" dirty="0" smtClean="0"/>
              <a:t>caprinos.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325112"/>
          </a:xfrm>
        </p:spPr>
        <p:txBody>
          <a:bodyPr/>
          <a:lstStyle/>
          <a:p>
            <a:r>
              <a:rPr lang="es-ES" dirty="0" smtClean="0"/>
              <a:t>En 1993 se comienza a considerar a los Criollos como una población interesante por su gran rusticidad, adaptación a un medio ambiente extremo y por su productividad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OS\Downloads\Saanenzie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1"/>
            <a:ext cx="3744416" cy="2898539"/>
          </a:xfrm>
          <a:prstGeom prst="rect">
            <a:avLst/>
          </a:prstGeom>
          <a:noFill/>
        </p:spPr>
      </p:pic>
      <p:pic>
        <p:nvPicPr>
          <p:cNvPr id="3076" name="Picture 4" descr="D:\DOCUMENTOS\Downloads\tog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6721" y="692696"/>
            <a:ext cx="3853271" cy="3024336"/>
          </a:xfrm>
          <a:prstGeom prst="rect">
            <a:avLst/>
          </a:prstGeom>
          <a:noFill/>
        </p:spPr>
      </p:pic>
      <p:pic>
        <p:nvPicPr>
          <p:cNvPr id="3077" name="Picture 5" descr="D:\DOCUMENTOS\Downloads\Cashmere-goat-in-high-meadow-2_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077072"/>
            <a:ext cx="3816424" cy="2544282"/>
          </a:xfrm>
          <a:prstGeom prst="rect">
            <a:avLst/>
          </a:prstGeom>
          <a:noFill/>
        </p:spPr>
      </p:pic>
      <p:pic>
        <p:nvPicPr>
          <p:cNvPr id="3078" name="Picture 6" descr="D:\DOCUMENTOS\Downloads\angor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05064"/>
            <a:ext cx="3744416" cy="25741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Denominación de origen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¿ cual es el fin de la denominación de origen? </a:t>
            </a:r>
          </a:p>
          <a:p>
            <a:pPr>
              <a:buNone/>
            </a:pPr>
            <a:r>
              <a:rPr lang="es-ES" dirty="0" smtClean="0"/>
              <a:t>Proteger los factores naturales, humanos e históricos; como son  los campos de veranada, la ruta de circulación, y el área de cría de la raza caprina  basados en la trashumancia, del cual depende del abastecimiento y el sustento económico de muchos crianceros.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Las Denominación de Origen sirve para designar un producto originario de una región, provincia, departamento, distrito, localidad o de un área territorio nacional debidamente registrado y cuyas cualidades o características se deban exclusiva o esencialmente al medio geográfico, comprendidos los factores naturales y los factores humanos.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¿Homogeneidad fenotípica = Raza?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La FAO (</a:t>
            </a:r>
            <a:r>
              <a:rPr lang="es-ES" dirty="0" err="1" smtClean="0"/>
              <a:t>Organizacion</a:t>
            </a:r>
            <a:r>
              <a:rPr lang="es-ES" dirty="0" smtClean="0"/>
              <a:t> para la </a:t>
            </a:r>
            <a:r>
              <a:rPr lang="es-ES" dirty="0" err="1" smtClean="0"/>
              <a:t>Alimentacion</a:t>
            </a:r>
            <a:r>
              <a:rPr lang="es-ES" dirty="0" smtClean="0"/>
              <a:t> y la Agricultura) dice que una raza no solo es un grupo </a:t>
            </a:r>
            <a:r>
              <a:rPr lang="es-ES" dirty="0" err="1" smtClean="0"/>
              <a:t>subespecífico</a:t>
            </a:r>
            <a:r>
              <a:rPr lang="es-ES" dirty="0" smtClean="0"/>
              <a:t> de animales domésticos definidos e identificables por sus características exteriores, y que es diferente de otros grupos de la misma especie, sino que también se la puede denominar como a  un grupo con semejanza fenotípica, que por su distribución geográfica y/o separación cultural se la define como una entidad diferente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Delimitación del territorio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La zona correspondiente a la Denominación de Origen “Chivito Criollo del Norte Neuquino” se ubica al Norte de la provincia de Neuquén (Patagonia, Argentina) y comprende la totalidad de los departamentos Minas y </a:t>
            </a:r>
            <a:r>
              <a:rPr lang="es-ES" dirty="0" err="1" smtClean="0"/>
              <a:t>Chos</a:t>
            </a:r>
            <a:r>
              <a:rPr lang="es-ES" dirty="0" smtClean="0"/>
              <a:t> </a:t>
            </a:r>
            <a:r>
              <a:rPr lang="es-ES" dirty="0" err="1" smtClean="0"/>
              <a:t>Malal</a:t>
            </a:r>
            <a:r>
              <a:rPr lang="es-ES" dirty="0" smtClean="0"/>
              <a:t> y parte de los departamentos Pehuenches, Ñorquín, </a:t>
            </a:r>
            <a:r>
              <a:rPr lang="es-ES" dirty="0" err="1" smtClean="0"/>
              <a:t>Añelo</a:t>
            </a:r>
            <a:r>
              <a:rPr lang="es-ES" dirty="0" smtClean="0"/>
              <a:t> y </a:t>
            </a:r>
            <a:r>
              <a:rPr lang="es-ES" dirty="0" err="1" smtClean="0"/>
              <a:t>Loncopue</a:t>
            </a:r>
            <a:r>
              <a:rPr lang="es-ES" dirty="0" smtClean="0"/>
              <a:t>. La misma abarca la alta cuenca del río Neuquén y la cuenca neuquina del río Barrancas- Colorado, extendiéndose entre los 71º y 69º de longitud oeste y los 36º y 38º de latitud sur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n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</a:t>
            </a:r>
            <a:r>
              <a:rPr lang="es-ES" dirty="0" smtClean="0"/>
              <a:t>Como se realizo el estudio?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caracterización productiva, fue realizada a lo largo de 1920 ciclos productivos individuales en situaciones ambientales diversas (campos de Crianceros y experimentales) a lo largo de siete años, siempre respetando el sistema extensivo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se midió?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En el estudio se analizaron las siguientes características: cuantitativas y cualitativas</a:t>
            </a:r>
            <a:r>
              <a:rPr lang="es-ES" dirty="0" smtClean="0"/>
              <a:t>.</a:t>
            </a:r>
            <a:br>
              <a:rPr lang="es-ES" dirty="0" smtClean="0"/>
            </a:br>
            <a:endParaRPr lang="es-ES" dirty="0" smtClean="0"/>
          </a:p>
          <a:p>
            <a:r>
              <a:rPr lang="es-ES" dirty="0" smtClean="0"/>
              <a:t>Cualitativas: </a:t>
            </a:r>
            <a:r>
              <a:rPr lang="es-ES" dirty="0" smtClean="0"/>
              <a:t>de cabello, color de la capa, el perfil del cráneo y cuerno </a:t>
            </a:r>
            <a:r>
              <a:rPr lang="es-ES" dirty="0" smtClean="0"/>
              <a:t>forma</a:t>
            </a:r>
          </a:p>
          <a:p>
            <a:r>
              <a:rPr lang="es-ES" dirty="0" smtClean="0"/>
              <a:t>Cuantitativas:</a:t>
            </a:r>
            <a:r>
              <a:rPr lang="es-ES" dirty="0" smtClean="0"/>
              <a:t> circunferencia de la espinilla, punto de anchura de los hombros, profundidad del tórax, perímetro torácico, ancho de la cabeza y la longitud de la </a:t>
            </a:r>
            <a:r>
              <a:rPr lang="es-ES" dirty="0" smtClean="0"/>
              <a:t>cabeza.</a:t>
            </a:r>
            <a:br>
              <a:rPr lang="es-ES" dirty="0" smtClean="0"/>
            </a:br>
            <a:r>
              <a:rPr lang="es-ES" dirty="0" smtClean="0"/>
              <a:t> La caracterización productiva, fue realizada a lo largo de 1920 ciclos productivos individuales en situaciones ambientales diversas (campos de Crianceros y experimentales) a lo largo de siete años, siempre respetando el sistema </a:t>
            </a:r>
            <a:r>
              <a:rPr lang="es-ES" dirty="0" smtClean="0"/>
              <a:t>extensivo.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Los resultados que se obtuvieron…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Altos </a:t>
            </a:r>
            <a:r>
              <a:rPr lang="es-ES" dirty="0" smtClean="0"/>
              <a:t>niveles de ganancia diaria de peso en cabritos, de 85 a 270 gr </a:t>
            </a:r>
            <a:r>
              <a:rPr lang="es-ES" dirty="0" smtClean="0"/>
              <a:t>diarios.</a:t>
            </a:r>
          </a:p>
          <a:p>
            <a:r>
              <a:rPr lang="es-ES" dirty="0" smtClean="0"/>
              <a:t>Alta </a:t>
            </a:r>
            <a:r>
              <a:rPr lang="es-ES" dirty="0" err="1" smtClean="0"/>
              <a:t>prolificidad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 smtClean="0"/>
              <a:t>Los resultados del seguimiento productivo expresan la adaptación de la Cabra Criolla Neuquina que aún en condiciones adversas presentó alta fertilidad y niveles de mortalidad perinatal menores del </a:t>
            </a:r>
            <a:r>
              <a:rPr lang="es-ES" dirty="0" smtClean="0"/>
              <a:t>10%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325112"/>
          </a:xfrm>
        </p:spPr>
        <p:txBody>
          <a:bodyPr/>
          <a:lstStyle/>
          <a:p>
            <a:r>
              <a:rPr lang="es-ES" dirty="0" smtClean="0"/>
              <a:t>La caracterización fenotípica muestra la unicidad de la Cabra Criolla Neuquina, que presenta homogeneidad </a:t>
            </a:r>
            <a:r>
              <a:rPr lang="es-ES" dirty="0" err="1" smtClean="0"/>
              <a:t>morfoestructural</a:t>
            </a:r>
            <a:r>
              <a:rPr lang="es-ES" dirty="0" smtClean="0"/>
              <a:t> y diferenciación morfológica en dos </a:t>
            </a:r>
            <a:r>
              <a:rPr lang="es-ES" dirty="0" err="1" smtClean="0"/>
              <a:t>ecotipos</a:t>
            </a:r>
            <a:r>
              <a:rPr lang="es-ES" dirty="0" smtClean="0"/>
              <a:t>, “Peladas” y “</a:t>
            </a:r>
            <a:r>
              <a:rPr lang="es-ES" dirty="0" err="1" smtClean="0"/>
              <a:t>Chilludas</a:t>
            </a:r>
            <a:r>
              <a:rPr lang="es-ES" dirty="0" smtClean="0"/>
              <a:t>” que se distribuyen acorde a un patrón geográfico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 de la raza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168363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Es un animal </a:t>
            </a:r>
            <a:r>
              <a:rPr lang="es-ES" dirty="0" err="1" smtClean="0"/>
              <a:t>mesolíneo</a:t>
            </a:r>
            <a:r>
              <a:rPr lang="es-ES" dirty="0" smtClean="0"/>
              <a:t>, de perfil recto, cuernos arqueado </a:t>
            </a:r>
            <a:r>
              <a:rPr lang="es-ES" dirty="0" err="1" smtClean="0"/>
              <a:t>espiralados</a:t>
            </a:r>
            <a:r>
              <a:rPr lang="es-ES" dirty="0" smtClean="0"/>
              <a:t> y mamelas poco frecuente, presenta dimorfismo sexual y aptitud productiva </a:t>
            </a:r>
            <a:r>
              <a:rPr lang="es-ES" dirty="0" smtClean="0"/>
              <a:t>mixta. </a:t>
            </a:r>
            <a:endParaRPr lang="es-ES" dirty="0"/>
          </a:p>
        </p:txBody>
      </p:sp>
      <p:pic>
        <p:nvPicPr>
          <p:cNvPr id="5122" name="Imagen 2"/>
          <p:cNvPicPr>
            <a:picLocks noChangeAspect="1" noChangeArrowheads="1"/>
          </p:cNvPicPr>
          <p:nvPr/>
        </p:nvPicPr>
        <p:blipFill>
          <a:blip r:embed="rId2" cstate="print"/>
          <a:srcRect l="16141" t="26578" r="13466" b="23250"/>
          <a:stretch>
            <a:fillRect/>
          </a:stretch>
        </p:blipFill>
        <p:spPr bwMode="auto">
          <a:xfrm>
            <a:off x="683568" y="3717032"/>
            <a:ext cx="7632848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DOCUMENTOS\Downloads\Sin-título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527805" cy="5779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D:\DOCUMENTOS\Downloads\Sin-título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953375" cy="5567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</a:t>
            </a:r>
            <a:r>
              <a:rPr lang="es-ES" dirty="0" smtClean="0"/>
              <a:t>ashmere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Es </a:t>
            </a:r>
            <a:r>
              <a:rPr lang="es-ES" dirty="0" smtClean="0"/>
              <a:t>una de las lanas de cabra más escasas y extrañas del mundo y a su vez una de las más valoradas. Es suave al tacto, sedosa, ligera y buen </a:t>
            </a:r>
            <a:r>
              <a:rPr lang="es-ES" dirty="0" smtClean="0"/>
              <a:t>aislante térmica.</a:t>
            </a:r>
          </a:p>
          <a:p>
            <a:r>
              <a:rPr lang="es-ES" dirty="0" smtClean="0"/>
              <a:t>La producción de </a:t>
            </a:r>
            <a:r>
              <a:rPr lang="es-ES" dirty="0" err="1" smtClean="0"/>
              <a:t>cashmere</a:t>
            </a:r>
            <a:r>
              <a:rPr lang="es-ES" dirty="0" smtClean="0"/>
              <a:t> en nuestro país se encuentra en sus primeras etapas de desarrollo. Los caprinos que presentan doble capa en su vellón, con una fase gruesa y una interna fina y no </a:t>
            </a:r>
            <a:r>
              <a:rPr lang="es-ES" dirty="0" err="1" smtClean="0"/>
              <a:t>medulada</a:t>
            </a:r>
            <a:r>
              <a:rPr lang="es-ES" dirty="0" smtClean="0"/>
              <a:t>, son propios de zonas frías y montañosas, encontrándolos en el norte de Neuquén, sur de Mendoza y oeste de La Pampa</a:t>
            </a:r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Selección natura y artificial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Los crianceros </a:t>
            </a:r>
            <a:r>
              <a:rPr lang="es-ES" dirty="0" smtClean="0"/>
              <a:t>ejercen una selección dirigida y tienen claros criterios de selección para elegir animales de reposición. Ellos buscan animales grandes y robustos de determinados tipos de pelo y colores de capa Dependiendo del tipo de zona que se </a:t>
            </a:r>
            <a:r>
              <a:rPr lang="es-ES" dirty="0" smtClean="0"/>
              <a:t>trate.</a:t>
            </a:r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Inconvenientes…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general </a:t>
            </a:r>
            <a:r>
              <a:rPr lang="es-ES" dirty="0" smtClean="0"/>
              <a:t>las madres son de cría propia, su venta no es usual y se observa una marcada reticencia a comercializarlas. La mayor parte de los crianceros manifiesta tener dificultades para conseguir reproductores. Normalmente recurren al trueque con vecinos lo que lleva implícito un conocimiento empírico de los efectos de la consanguinidad</a:t>
            </a: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Consanguíneo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Es aquel </a:t>
            </a:r>
            <a:r>
              <a:rPr lang="es-ES" dirty="0" smtClean="0"/>
              <a:t>individuo que proviene de </a:t>
            </a:r>
            <a:r>
              <a:rPr lang="es-ES" dirty="0" smtClean="0"/>
              <a:t>padres emparentados.</a:t>
            </a:r>
            <a:r>
              <a:rPr lang="es-ES" dirty="0" smtClean="0"/>
              <a:t> En este tipo de producción extensiva, es muy común que no se tome en cuenta  esta característica y se produzcan apareamientos entre cabras emparentadas  (</a:t>
            </a:r>
            <a:r>
              <a:rPr lang="es-ES" b="1" dirty="0" err="1" smtClean="0"/>
              <a:t>endocria</a:t>
            </a:r>
            <a:r>
              <a:rPr lang="es-ES" dirty="0" smtClean="0"/>
              <a:t>). </a:t>
            </a:r>
            <a:endParaRPr lang="es-E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problemas que atrae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Los problemas que trae aparejado este tipo de actividad es: un incremento en la frecuencia de homocigotas y un descenso concomitante en la frecuencia de </a:t>
            </a:r>
            <a:r>
              <a:rPr lang="es-ES" dirty="0" err="1" smtClean="0"/>
              <a:t>heterocigotas</a:t>
            </a:r>
            <a:r>
              <a:rPr lang="es-ES" dirty="0" smtClean="0"/>
              <a:t>, disminución en la variabilidad genética entre ellos, afectando varios caracteres, sobre todos ellos los de baja </a:t>
            </a:r>
            <a:r>
              <a:rPr lang="es-ES" dirty="0" err="1" smtClean="0"/>
              <a:t>heredabilidad</a:t>
            </a:r>
            <a:r>
              <a:rPr lang="es-ES" dirty="0" smtClean="0"/>
              <a:t> como son: tasa de crecimiento, capacidad reproductiva, vigor y resistencia a enfermedades. Aparición de anormalidades hereditarias y con la manifestación de genes letales y </a:t>
            </a:r>
            <a:r>
              <a:rPr lang="es-ES" dirty="0" err="1" smtClean="0"/>
              <a:t>semiletales</a:t>
            </a:r>
            <a:r>
              <a:rPr lang="es-ES" dirty="0" smtClean="0"/>
              <a:t> recesivos</a:t>
            </a:r>
            <a:endParaRPr lang="es-E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Como lo solucionamos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Pudiendo ver el panorama que afrontan los crianceros en el norte de la Patagonia, es importante contribuir con el aporte de razas para mejorar el flojo genético y evitar la </a:t>
            </a:r>
            <a:r>
              <a:rPr lang="es-ES" dirty="0" err="1" smtClean="0"/>
              <a:t>endocria</a:t>
            </a:r>
            <a:r>
              <a:rPr lang="es-ES" dirty="0" smtClean="0"/>
              <a:t>. Para ello, es necesario realizar un estudio muy minucioso de una raza que pueda adaptarse a condiciones desfavorables como se presentan en la región </a:t>
            </a:r>
            <a:r>
              <a:rPr lang="es-ES" dirty="0" err="1" smtClean="0"/>
              <a:t>norpatagónica</a:t>
            </a:r>
            <a:r>
              <a:rPr lang="es-ES" dirty="0" smtClean="0"/>
              <a:t>. Ya que los intentos de incorporar razas como Angora y Anglo </a:t>
            </a:r>
            <a:r>
              <a:rPr lang="es-ES" dirty="0" err="1" smtClean="0"/>
              <a:t>Nubian</a:t>
            </a:r>
            <a:r>
              <a:rPr lang="es-ES" dirty="0" smtClean="0"/>
              <a:t> no dieron muy buenos resultados</a:t>
            </a:r>
            <a:endParaRPr lang="es-E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La identidad genética de esta cabra rustico local se debe a la presión de la selección natural a través de las condiciones ambientales extremas, por otro lado la incorporación de razas exóticas que no tuvieron éxito debido a que no estaban adaptadas al medio ambiente, y por último al flujo genético realizado a partir de cruzamientos con criollos de reproductores vecinos que dieron origen a la fijación de caracteres génicos y al surgimiento  de la identidad genética que a su vez aumenta con el tiempo su homogeneidad de la raza y también aumenta de forma progresiva su  consanguinidad</a:t>
            </a: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126</TotalTime>
  <Words>1083</Words>
  <Application>Microsoft Office PowerPoint</Application>
  <PresentationFormat>Presentación en pantalla (4:3)</PresentationFormat>
  <Paragraphs>45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Urbano</vt:lpstr>
      <vt:lpstr>Chivito Criollo del Norte Neuquino</vt:lpstr>
      <vt:lpstr>Un poco de historia</vt:lpstr>
      <vt:lpstr>Diapositiva 3</vt:lpstr>
      <vt:lpstr>Diapositiva 4</vt:lpstr>
      <vt:lpstr>Diapositiva 5</vt:lpstr>
      <vt:lpstr>Denominación de origen</vt:lpstr>
      <vt:lpstr>¿Que es?</vt:lpstr>
      <vt:lpstr>¿Homogeneidad fenotípica = Raza?</vt:lpstr>
      <vt:lpstr>Delimitación del territorio</vt:lpstr>
      <vt:lpstr>Diapositiva 10</vt:lpstr>
      <vt:lpstr>¿Como se realizo el estudio?</vt:lpstr>
      <vt:lpstr>¿Que se midió?</vt:lpstr>
      <vt:lpstr>Los resultados que se obtuvieron…</vt:lpstr>
      <vt:lpstr>Diapositiva 14</vt:lpstr>
      <vt:lpstr>Características de la raza</vt:lpstr>
      <vt:lpstr>Diapositiva 16</vt:lpstr>
      <vt:lpstr>Diapositiva 17</vt:lpstr>
      <vt:lpstr>Cashmere</vt:lpstr>
      <vt:lpstr>Selección natura y artificial</vt:lpstr>
      <vt:lpstr>Inconvenientes…</vt:lpstr>
      <vt:lpstr>Consanguíneo</vt:lpstr>
      <vt:lpstr>Los problemas que atrae</vt:lpstr>
      <vt:lpstr>Como lo solucionamos</vt:lpstr>
      <vt:lpstr>Conclusión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Chivito Criollo del Norte Neuquino</dc:title>
  <dc:creator>USER</dc:creator>
  <cp:lastModifiedBy>USER</cp:lastModifiedBy>
  <cp:revision>13</cp:revision>
  <dcterms:created xsi:type="dcterms:W3CDTF">2014-06-09T19:24:40Z</dcterms:created>
  <dcterms:modified xsi:type="dcterms:W3CDTF">2014-06-09T21:31:33Z</dcterms:modified>
</cp:coreProperties>
</file>